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40" r:id="rId3"/>
    <p:sldId id="358" r:id="rId4"/>
    <p:sldId id="404" r:id="rId5"/>
    <p:sldId id="405" r:id="rId6"/>
    <p:sldId id="449" r:id="rId7"/>
    <p:sldId id="408" r:id="rId8"/>
    <p:sldId id="406" r:id="rId9"/>
    <p:sldId id="407" r:id="rId10"/>
    <p:sldId id="383" r:id="rId11"/>
    <p:sldId id="384" r:id="rId12"/>
    <p:sldId id="445" r:id="rId13"/>
    <p:sldId id="447" r:id="rId14"/>
    <p:sldId id="372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000000"/>
    <a:srgbClr val="6689C2"/>
    <a:srgbClr val="5F81B6"/>
    <a:srgbClr val="487FAF"/>
    <a:srgbClr val="FFD96B"/>
    <a:srgbClr val="DFEAF2"/>
    <a:srgbClr val="F7E69D"/>
    <a:srgbClr val="E99FBB"/>
    <a:srgbClr val="1B8B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-40640" y="13970"/>
            <a:ext cx="12229465" cy="94170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483610" y="224155"/>
            <a:ext cx="508762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800">
                <a:solidFill>
                  <a:schemeClr val="bg1"/>
                </a:solidFill>
                <a:latin typeface="兰亭黑-简" panose="02000000000000000000" charset="-122"/>
                <a:ea typeface="兰亭黑-简" panose="02000000000000000000" charset="-122"/>
              </a:rPr>
              <a:t>招闻天下版本计划</a:t>
            </a:r>
            <a:endParaRPr lang="zh-CN" altLang="en-US" sz="2800">
              <a:solidFill>
                <a:schemeClr val="bg1"/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729980" y="1087120"/>
            <a:ext cx="32048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/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更新时间：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2020.04.23  </a:t>
            </a:r>
            <a:endParaRPr lang="en-US" altLang="zh-CN">
              <a:solidFill>
                <a:schemeClr val="tx1">
                  <a:lumMod val="65000"/>
                  <a:lumOff val="3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88415" y="2049145"/>
            <a:ext cx="263715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None/>
            </a:pPr>
            <a:r>
              <a:rPr lang="zh-CN" altLang="en-US" sz="2000">
                <a:solidFill>
                  <a:schemeClr val="tx1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01. 企业显示数量调整</a:t>
            </a:r>
            <a:endParaRPr lang="zh-CN" altLang="en-US" sz="2000">
              <a:solidFill>
                <a:schemeClr val="tx1"/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88415" y="2561590"/>
            <a:ext cx="215900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None/>
            </a:pPr>
            <a:r>
              <a:rPr lang="en-US" altLang="zh-CN" sz="2000">
                <a:solidFill>
                  <a:schemeClr val="tx1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02. </a:t>
            </a:r>
            <a:r>
              <a:rPr lang="zh-CN" altLang="en-US" sz="2000">
                <a:solidFill>
                  <a:schemeClr val="tx1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招商观点优化</a:t>
            </a:r>
            <a:endParaRPr lang="zh-CN" altLang="en-US" sz="2000">
              <a:solidFill>
                <a:schemeClr val="tx1"/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56970" y="1303020"/>
            <a:ext cx="145923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>
              <a:buNone/>
            </a:pPr>
            <a:r>
              <a:rPr lang="zh-CN" alt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版本内容：</a:t>
            </a:r>
            <a:endParaRPr lang="zh-CN" altLang="en-US" sz="2000" b="1">
              <a:solidFill>
                <a:schemeClr val="tx1">
                  <a:lumMod val="65000"/>
                  <a:lumOff val="35000"/>
                </a:schemeClr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88415" y="3074035"/>
            <a:ext cx="215963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None/>
            </a:pPr>
            <a:r>
              <a:rPr lang="en-US" altLang="zh-CN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03. </a:t>
            </a:r>
            <a:r>
              <a:rPr lang="zh-CN" altLang="en-US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股票专栏优化</a:t>
            </a:r>
            <a:endParaRPr lang="zh-CN" altLang="en-US" sz="2000">
              <a:solidFill>
                <a:srgbClr val="FF0000"/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288415" y="3586480"/>
            <a:ext cx="26695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2000">
                <a:solidFill>
                  <a:schemeClr val="tx1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04. </a:t>
            </a:r>
            <a:r>
              <a:rPr lang="zh-CN" altLang="en-US" sz="2000">
                <a:solidFill>
                  <a:schemeClr val="tx1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疫情数字显示优化</a:t>
            </a:r>
            <a:endParaRPr lang="zh-CN" altLang="en-US" sz="2000">
              <a:solidFill>
                <a:schemeClr val="tx1"/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288415" y="4098925"/>
            <a:ext cx="535876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2000">
                <a:solidFill>
                  <a:schemeClr val="tx1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05. OA</a:t>
            </a:r>
            <a:r>
              <a:rPr lang="zh-CN" altLang="en-US" sz="2000">
                <a:solidFill>
                  <a:schemeClr val="tx1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新闻修改后，修改信息同步至招商头条</a:t>
            </a:r>
            <a:endParaRPr lang="zh-CN" altLang="en-US" sz="2000">
              <a:solidFill>
                <a:schemeClr val="tx1"/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288415" y="4611370"/>
            <a:ext cx="26695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06. </a:t>
            </a:r>
            <a:r>
              <a:rPr lang="zh-CN" altLang="en-US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集团要闻消息提醒</a:t>
            </a:r>
            <a:endParaRPr lang="zh-CN" altLang="en-US" sz="2000">
              <a:solidFill>
                <a:srgbClr val="FF0000"/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88415" y="5153025"/>
            <a:ext cx="266890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07. </a:t>
            </a:r>
            <a:r>
              <a:rPr lang="zh-CN" altLang="en-US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疫情新闻标签修改</a:t>
            </a:r>
            <a:endParaRPr lang="zh-CN" altLang="en-US" sz="2000">
              <a:solidFill>
                <a:srgbClr val="FF0000"/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88415" y="5687060"/>
            <a:ext cx="267144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08. </a:t>
            </a:r>
            <a:r>
              <a:rPr lang="zh-CN" altLang="en-US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新闻置顶功能优化</a:t>
            </a:r>
            <a:endParaRPr lang="zh-CN" altLang="en-US" sz="2000">
              <a:solidFill>
                <a:srgbClr val="FF0000"/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288415" y="6192520"/>
            <a:ext cx="21615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09. </a:t>
            </a:r>
            <a:r>
              <a:rPr lang="zh-CN" altLang="en-US" sz="20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其他补充需求</a:t>
            </a:r>
            <a:endParaRPr lang="zh-CN" altLang="en-US" sz="2000">
              <a:solidFill>
                <a:srgbClr val="FF0000"/>
              </a:solidFill>
              <a:latin typeface="兰亭黑-简" panose="02000000000000000000" charset="-122"/>
              <a:ea typeface="兰亭黑-简" panose="02000000000000000000" charset="-122"/>
              <a:cs typeface="兰亭黑-简" panose="02000000000000000000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79805" y="4611370"/>
            <a:ext cx="30861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√</a:t>
            </a:r>
            <a:endParaRPr lang="zh-CN" altLang="en-US" b="1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79805" y="5153025"/>
            <a:ext cx="30861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√</a:t>
            </a:r>
            <a:endParaRPr lang="zh-CN" altLang="en-US" b="1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79805" y="5687060"/>
            <a:ext cx="30861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√</a:t>
            </a:r>
            <a:endParaRPr lang="zh-CN" altLang="en-US" b="1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79805" y="6152515"/>
            <a:ext cx="30861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√</a:t>
            </a:r>
            <a:endParaRPr lang="zh-CN" altLang="en-US" b="1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6160" y="3074035"/>
            <a:ext cx="30861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√</a:t>
            </a:r>
            <a:endParaRPr lang="zh-CN" altLang="en-US" b="1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1470" y="38227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07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疫情新闻标签修改：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77520" y="880745"/>
            <a:ext cx="448564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后台：新增编辑修改文章分类标签功能</a:t>
            </a:r>
            <a:endParaRPr lang="zh-CN" altLang="en-US" sz="16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650" y="1414145"/>
            <a:ext cx="11950065" cy="531050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116705" y="3839845"/>
            <a:ext cx="95504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200">
                <a:solidFill>
                  <a:srgbClr val="C00000"/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文章分类</a:t>
            </a:r>
            <a:endParaRPr lang="zh-CN" altLang="en-US" sz="1200">
              <a:solidFill>
                <a:srgbClr val="C00000"/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4892040" y="3865245"/>
            <a:ext cx="3164840" cy="22542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4917440" y="3870960"/>
            <a:ext cx="664210" cy="229870"/>
            <a:chOff x="7744" y="6096"/>
            <a:chExt cx="1046" cy="362"/>
          </a:xfrm>
        </p:grpSpPr>
        <p:sp>
          <p:nvSpPr>
            <p:cNvPr id="11" name="圆角矩形 10"/>
            <p:cNvSpPr/>
            <p:nvPr/>
          </p:nvSpPr>
          <p:spPr>
            <a:xfrm>
              <a:off x="7780" y="6138"/>
              <a:ext cx="845" cy="25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744" y="6111"/>
              <a:ext cx="774" cy="33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 sz="800">
                  <a:solidFill>
                    <a:schemeClr val="tx1"/>
                  </a:solidFill>
                  <a:latin typeface="华文黑体" panose="02010600040101010101" charset="-122"/>
                  <a:ea typeface="华文黑体" panose="02010600040101010101" charset="-122"/>
                  <a:cs typeface="华文黑体" panose="02010600040101010101" charset="-122"/>
                </a:rPr>
                <a:t>国内</a:t>
              </a:r>
              <a:endParaRPr lang="zh-CN" altLang="en-US" sz="800">
                <a:solidFill>
                  <a:schemeClr val="tx1"/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8192" y="6096"/>
              <a:ext cx="598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900">
                  <a:latin typeface="Arial" pitchFamily="34" charset="0"/>
                </a:rPr>
                <a:t>×</a:t>
              </a:r>
              <a:endParaRPr lang="zh-CN" altLang="en-US" sz="900">
                <a:latin typeface="Arial" pitchFamily="34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513070" y="3870960"/>
            <a:ext cx="664210" cy="229870"/>
            <a:chOff x="7744" y="6096"/>
            <a:chExt cx="1046" cy="362"/>
          </a:xfrm>
        </p:grpSpPr>
        <p:sp>
          <p:nvSpPr>
            <p:cNvPr id="16" name="圆角矩形 15"/>
            <p:cNvSpPr/>
            <p:nvPr/>
          </p:nvSpPr>
          <p:spPr>
            <a:xfrm>
              <a:off x="7780" y="6138"/>
              <a:ext cx="845" cy="25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744" y="6111"/>
              <a:ext cx="774" cy="33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 sz="800">
                  <a:solidFill>
                    <a:schemeClr val="tx1"/>
                  </a:solidFill>
                  <a:latin typeface="华文黑体" panose="02010600040101010101" charset="-122"/>
                  <a:ea typeface="华文黑体" panose="02010600040101010101" charset="-122"/>
                  <a:cs typeface="华文黑体" panose="02010600040101010101" charset="-122"/>
                </a:rPr>
                <a:t>国际</a:t>
              </a:r>
              <a:endParaRPr lang="zh-CN" altLang="en-US" sz="800">
                <a:solidFill>
                  <a:schemeClr val="tx1"/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8192" y="6096"/>
              <a:ext cx="598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900">
                  <a:latin typeface="Arial" pitchFamily="34" charset="0"/>
                </a:rPr>
                <a:t>×</a:t>
              </a:r>
              <a:endParaRPr lang="zh-CN" altLang="en-US" sz="900">
                <a:latin typeface="Arial" pitchFamily="34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107430" y="3870960"/>
            <a:ext cx="664210" cy="229870"/>
            <a:chOff x="7744" y="6096"/>
            <a:chExt cx="1046" cy="362"/>
          </a:xfrm>
        </p:grpSpPr>
        <p:sp>
          <p:nvSpPr>
            <p:cNvPr id="26" name="圆角矩形 25"/>
            <p:cNvSpPr/>
            <p:nvPr/>
          </p:nvSpPr>
          <p:spPr>
            <a:xfrm>
              <a:off x="7780" y="6138"/>
              <a:ext cx="845" cy="25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744" y="6111"/>
              <a:ext cx="774" cy="33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 sz="800">
                  <a:solidFill>
                    <a:schemeClr val="tx1"/>
                  </a:solidFill>
                  <a:latin typeface="华文黑体" panose="02010600040101010101" charset="-122"/>
                  <a:ea typeface="华文黑体" panose="02010600040101010101" charset="-122"/>
                  <a:cs typeface="华文黑体" panose="02010600040101010101" charset="-122"/>
                </a:rPr>
                <a:t>香港</a:t>
              </a:r>
              <a:endParaRPr lang="zh-CN" altLang="en-US" sz="800">
                <a:solidFill>
                  <a:schemeClr val="tx1"/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8192" y="6096"/>
              <a:ext cx="598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900">
                  <a:latin typeface="Arial" pitchFamily="34" charset="0"/>
                </a:rPr>
                <a:t>×</a:t>
              </a:r>
              <a:endParaRPr lang="zh-CN" altLang="en-US" sz="900">
                <a:latin typeface="Arial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691630" y="3870960"/>
            <a:ext cx="937605" cy="229870"/>
            <a:chOff x="7744" y="6096"/>
            <a:chExt cx="1163" cy="362"/>
          </a:xfrm>
        </p:grpSpPr>
        <p:sp>
          <p:nvSpPr>
            <p:cNvPr id="30" name="圆角矩形 29"/>
            <p:cNvSpPr/>
            <p:nvPr/>
          </p:nvSpPr>
          <p:spPr>
            <a:xfrm>
              <a:off x="7780" y="6138"/>
              <a:ext cx="845" cy="25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744" y="6111"/>
              <a:ext cx="774" cy="33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 sz="800">
                  <a:solidFill>
                    <a:schemeClr val="tx1"/>
                  </a:solidFill>
                  <a:latin typeface="华文黑体" panose="02010600040101010101" charset="-122"/>
                  <a:ea typeface="华文黑体" panose="02010600040101010101" charset="-122"/>
                  <a:cs typeface="华文黑体" panose="02010600040101010101" charset="-122"/>
                </a:rPr>
                <a:t>招商相关</a:t>
              </a:r>
              <a:endParaRPr lang="zh-CN" altLang="en-US" sz="800">
                <a:solidFill>
                  <a:schemeClr val="tx1"/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8309" y="6096"/>
              <a:ext cx="598" cy="3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900">
                  <a:latin typeface="Arial" pitchFamily="34" charset="0"/>
                </a:rPr>
                <a:t>×</a:t>
              </a:r>
              <a:endParaRPr lang="zh-CN" altLang="en-US" sz="900">
                <a:latin typeface="Arial" pitchFamily="34" charset="0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8056880" y="3823970"/>
            <a:ext cx="1101725" cy="181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400">
                <a:solidFill>
                  <a:srgbClr val="C00000"/>
                </a:solidFill>
                <a:latin typeface="兰亭黑-简" panose="02000000000000000000" charset="-122"/>
                <a:ea typeface="兰亭黑-简" panose="02000000000000000000" charset="-122"/>
              </a:rPr>
              <a:t>多选，可调整文章所属类别：国内，国际、香港、招商相关，调整后，该文章出现在对应分类下</a:t>
            </a:r>
            <a:endParaRPr lang="zh-CN" altLang="en-US" sz="1400">
              <a:solidFill>
                <a:srgbClr val="C00000"/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1470" y="38227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08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新闻置顶功能优化：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77520" y="880745"/>
            <a:ext cx="448564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后台：在全部资讯下设置</a:t>
            </a:r>
            <a:r>
              <a:rPr lang="en-US" alt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“</a:t>
            </a:r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轮播置顶</a:t>
            </a:r>
            <a:r>
              <a:rPr lang="en-US" alt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”</a:t>
            </a:r>
            <a:endParaRPr lang="en-US" altLang="zh-CN" sz="16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pic>
        <p:nvPicPr>
          <p:cNvPr id="2" name="图片 1" descr="pag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866900" y="1423670"/>
            <a:ext cx="13985875" cy="482473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9360535" y="3261995"/>
            <a:ext cx="2563495" cy="114808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10626725" y="3099435"/>
            <a:ext cx="1492250" cy="3124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53855" y="3010535"/>
            <a:ext cx="187960" cy="114808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1470" y="38227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09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其他补充需求：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77520" y="880745"/>
            <a:ext cx="448564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1</a:t>
            </a:r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）仁和新闻优化：增加仁和领导人名单</a:t>
            </a:r>
            <a:endParaRPr lang="zh-CN" altLang="en-US" sz="16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9360535" y="3261995"/>
            <a:ext cx="2563495" cy="114808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10626725" y="3099435"/>
            <a:ext cx="1492250" cy="3124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53855" y="3010535"/>
            <a:ext cx="187960" cy="114808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155" y="1330325"/>
            <a:ext cx="1123569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董事长 李建红；总经理 彭伟；副总经理 秦季章；副总经理、财务总监（财务负责人）刘杰；副总经理 陈赣洪；副总经理、首席数字官（CDO） 高宏；副总经理 首席投资官 陈宇；副总经理、董事会秘书、首席风险官（合规负责人）朱迎；副总经理、总精算师、审计责任人 陆万春；副总经理、首席创新官 魏长宽</a:t>
            </a:r>
            <a:endParaRPr lang="zh-CN" altLang="en-US" sz="1600"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  <a:p>
            <a:endParaRPr lang="zh-CN" altLang="en-US" sz="1600"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  <a:p>
            <a:r>
              <a:rPr lang="zh-CN" altLang="en-US" sz="1600"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非执行董事 洪小源；非执行董事 吴宗敏；独立董事 赵卫星；独立董事 姜国华；独立董事 徐政军；监事 李劲松；监事 李新建；监事 梁成；监事 李渊；监事 唐玉珊；监事 卢山林</a:t>
            </a:r>
            <a:endParaRPr lang="zh-CN" altLang="en-US" sz="1600"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8155" y="3260090"/>
            <a:ext cx="829437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2</a:t>
            </a:r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）增加后台同步时间：文章同步至后台的时间</a:t>
            </a:r>
            <a:endParaRPr lang="zh-CN" altLang="en-US" sz="16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  <a:p>
            <a:pPr algn="l"/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更新</a:t>
            </a:r>
            <a:r>
              <a:rPr lang="en-US" alt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APP</a:t>
            </a:r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端显示时间：招商头条中的新闻显示时间取</a:t>
            </a:r>
            <a:r>
              <a:rPr lang="en-US" alt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“</a:t>
            </a:r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推送时间</a:t>
            </a:r>
            <a:r>
              <a:rPr lang="en-US" alt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”</a:t>
            </a:r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；</a:t>
            </a:r>
            <a:endParaRPr lang="zh-CN" altLang="en-US" sz="16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0070" y="3982720"/>
            <a:ext cx="7413625" cy="307149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926830" y="3261995"/>
            <a:ext cx="278701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3</a:t>
            </a:r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）新闻延迟问题：目前新闻入库平均有</a:t>
            </a:r>
            <a:r>
              <a:rPr lang="en-US" alt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2-6</a:t>
            </a:r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小时的延迟</a:t>
            </a:r>
            <a:endParaRPr lang="zh-CN" altLang="en-US" sz="16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94145" y="5447030"/>
            <a:ext cx="105664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>
                <a:solidFill>
                  <a:srgbClr val="FF0000"/>
                </a:solidFill>
                <a:latin typeface="华文黑体" panose="02010600040101010101" charset="-122"/>
                <a:ea typeface="华文黑体" panose="02010600040101010101" charset="-122"/>
              </a:rPr>
              <a:t>后台同步时间</a:t>
            </a:r>
            <a:endParaRPr lang="zh-CN" altLang="en-US" sz="800">
              <a:solidFill>
                <a:srgbClr val="FF0000"/>
              </a:solidFill>
              <a:latin typeface="华文黑体" panose="02010600040101010101" charset="-122"/>
              <a:ea typeface="华文黑体" panose="02010600040101010101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-2540" y="2280285"/>
            <a:ext cx="12247245" cy="161988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429000" y="2829560"/>
            <a:ext cx="508762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3600">
                <a:solidFill>
                  <a:schemeClr val="bg1"/>
                </a:solidFill>
                <a:latin typeface="兰亭黑-简" panose="02000000000000000000" charset="-122"/>
                <a:ea typeface="兰亭黑-简" panose="02000000000000000000" charset="-122"/>
              </a:rPr>
              <a:t>Thank you</a:t>
            </a:r>
            <a:endParaRPr lang="en-US" altLang="zh-CN" sz="3600">
              <a:solidFill>
                <a:schemeClr val="bg1"/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1470" y="38227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01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企业显示数量调整：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6075" y="802005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APP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端：招商头条首页默认显示企业由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2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家调整成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6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家，排序规则不变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4912995" y="3449955"/>
            <a:ext cx="675640" cy="33147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2" name="图片 11" descr="11586843859_.pi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4850" y="1370330"/>
            <a:ext cx="2527935" cy="516064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3" name="矩形 12"/>
          <p:cNvSpPr/>
          <p:nvPr/>
        </p:nvSpPr>
        <p:spPr>
          <a:xfrm>
            <a:off x="1863090" y="3279140"/>
            <a:ext cx="2741295" cy="57594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4" name="图片 13" descr="441586846710_.pic_h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380" y="1370330"/>
            <a:ext cx="2510790" cy="738568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5" name="矩形 14"/>
          <p:cNvSpPr/>
          <p:nvPr/>
        </p:nvSpPr>
        <p:spPr>
          <a:xfrm>
            <a:off x="5972810" y="3605530"/>
            <a:ext cx="2741295" cy="952500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449060" y="3334385"/>
            <a:ext cx="377190" cy="208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1470" y="38227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02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招商观点优化：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1470" y="781050"/>
            <a:ext cx="10295255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后台：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1.“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系统管理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-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招商观点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”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栏目下增加招商观点栏目的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“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新增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”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与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“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删除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”;</a:t>
            </a:r>
            <a:endParaRPr lang="en-US" altLang="zh-CN" sz="20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            2.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新增时，可选择栏目样式：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“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有提纲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”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或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“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无提纲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”</a:t>
            </a:r>
            <a:endParaRPr lang="en-US" altLang="zh-CN" sz="20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pic>
        <p:nvPicPr>
          <p:cNvPr id="15" name="图片 14" descr="招商观点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215" y="1577975"/>
            <a:ext cx="10058400" cy="7389495"/>
          </a:xfrm>
          <a:prstGeom prst="rect">
            <a:avLst/>
          </a:prstGeom>
        </p:spPr>
      </p:pic>
      <p:pic>
        <p:nvPicPr>
          <p:cNvPr id="7" name="图片 6" descr="41586847980_.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1285" y="1487805"/>
            <a:ext cx="2487295" cy="326644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8" name="圆角矩形 7"/>
          <p:cNvSpPr/>
          <p:nvPr/>
        </p:nvSpPr>
        <p:spPr>
          <a:xfrm>
            <a:off x="8964930" y="2339340"/>
            <a:ext cx="2553335" cy="313690"/>
          </a:xfrm>
          <a:prstGeom prst="roundRect">
            <a:avLst>
              <a:gd name="adj" fmla="val 0"/>
            </a:avLst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股票专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071370" y="214630"/>
            <a:ext cx="14422120" cy="642810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79070" y="747395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APP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端：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9070" y="21463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03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股票专栏优化：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0628630" y="3026410"/>
            <a:ext cx="19304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2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</a:rPr>
              <a:t>同时有</a:t>
            </a:r>
            <a:r>
              <a:rPr lang="en-US" altLang="zh-CN" sz="12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</a:rPr>
              <a:t>A</a:t>
            </a:r>
            <a:r>
              <a:rPr lang="zh-CN" altLang="en-US" sz="12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</a:rPr>
              <a:t>股和港股时，上下并列放置（以</a:t>
            </a:r>
            <a:r>
              <a:rPr lang="en-US" altLang="zh-CN" sz="12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</a:rPr>
              <a:t>UI</a:t>
            </a:r>
            <a:r>
              <a:rPr lang="zh-CN" altLang="en-US" sz="1200">
                <a:solidFill>
                  <a:srgbClr val="FF0000"/>
                </a:solidFill>
                <a:latin typeface="兰亭黑-简" panose="02000000000000000000" charset="-122"/>
                <a:ea typeface="兰亭黑-简" panose="02000000000000000000" charset="-122"/>
              </a:rPr>
              <a:t>为准）</a:t>
            </a:r>
            <a:endParaRPr lang="zh-CN" altLang="en-US" sz="1200">
              <a:solidFill>
                <a:srgbClr val="FF0000"/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590280" y="2478405"/>
            <a:ext cx="315595" cy="1835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600">
                <a:solidFill>
                  <a:srgbClr val="FF0000"/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沪</a:t>
            </a:r>
            <a:r>
              <a:rPr lang="en-US" altLang="zh-CN" sz="600">
                <a:solidFill>
                  <a:srgbClr val="FF0000"/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A</a:t>
            </a:r>
            <a:endParaRPr lang="en-US" altLang="zh-CN" sz="600">
              <a:solidFill>
                <a:srgbClr val="FF0000"/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79070" y="747395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后台：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9070" y="21463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03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股票专栏优化：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625" y="1116330"/>
            <a:ext cx="10829290" cy="53467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1470" y="38227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04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疫情数字显示优化：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1470" y="78105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APP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华文黑体" panose="02010600040101010101" charset="-122"/>
                <a:ea typeface="华文黑体" panose="02010600040101010101" charset="-122"/>
                <a:cs typeface="华文黑体" panose="02010600040101010101" charset="-122"/>
              </a:rPr>
              <a:t>：增加数字分隔符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华文黑体" panose="02010600040101010101" charset="-122"/>
              <a:ea typeface="华文黑体" panose="02010600040101010101" charset="-122"/>
              <a:cs typeface="华文黑体" panose="0201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8950" y="1576070"/>
            <a:ext cx="6621145" cy="407797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331470" y="3626485"/>
            <a:ext cx="7209790" cy="2195195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1470" y="382270"/>
            <a:ext cx="1091374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05 OA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新闻修改后，</a:t>
            </a:r>
            <a:r>
              <a:rPr lang="zh-CN" altLang="en-US" sz="2000">
                <a:latin typeface="兰亭黑-简" panose="02000000000000000000" charset="-122"/>
                <a:ea typeface="兰亭黑-简" panose="02000000000000000000" charset="-122"/>
                <a:cs typeface="兰亭黑-简" panose="02000000000000000000" charset="-122"/>
                <a:sym typeface="+mn-ea"/>
              </a:rPr>
              <a:t>修改信息同步至招商头条 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(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待验证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)</a:t>
            </a:r>
            <a:endParaRPr lang="en-US" altLang="zh-CN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1470" y="88773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06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集团官网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-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集团要闻入库时，向编辑发送消息提醒（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1/3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）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470" y="1468120"/>
            <a:ext cx="11288395" cy="527685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329680" y="4430395"/>
            <a:ext cx="4684395" cy="96837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510" y="591820"/>
            <a:ext cx="10610215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065" y="2699385"/>
            <a:ext cx="3456940" cy="1955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1470" y="19304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06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集团官网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-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集团要闻入库时，向编辑发送消息提醒（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2/3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）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260" y="0"/>
            <a:ext cx="10194290" cy="66268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028815" y="75565"/>
            <a:ext cx="106235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600">
                <a:solidFill>
                  <a:srgbClr val="C00000"/>
                </a:solidFill>
                <a:latin typeface="兰亭黑-简" panose="02000000000000000000" charset="-122"/>
                <a:ea typeface="兰亭黑-简" panose="02000000000000000000" charset="-122"/>
              </a:rPr>
              <a:t>接上一页</a:t>
            </a:r>
            <a:endParaRPr lang="zh-CN" altLang="en-US" sz="1600">
              <a:solidFill>
                <a:srgbClr val="C00000"/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1470" y="193040"/>
            <a:ext cx="102952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06 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集团官网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-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集团要闻入库时，向编辑发送消息提醒（</a:t>
            </a:r>
            <a:r>
              <a:rPr lang="en-US" altLang="zh-CN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3/3</a:t>
            </a:r>
            <a:r>
              <a:rPr lang="zh-CN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兰亭黑-简" panose="02000000000000000000" charset="-122"/>
                <a:ea typeface="兰亭黑-简" panose="02000000000000000000" charset="-122"/>
              </a:rPr>
              <a:t>）</a:t>
            </a:r>
            <a:endParaRPr lang="zh-CN" altLang="en-US" sz="2000">
              <a:solidFill>
                <a:schemeClr val="tx1">
                  <a:lumMod val="95000"/>
                  <a:lumOff val="5000"/>
                </a:schemeClr>
              </a:solidFill>
              <a:latin typeface="兰亭黑-简" panose="02000000000000000000" charset="-122"/>
              <a:ea typeface="兰亭黑-简" panose="02000000000000000000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946</Words>
  <Application>WPS 演示</Application>
  <PresentationFormat>宽屏</PresentationFormat>
  <Paragraphs>114</Paragraphs>
  <Slides>13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guxj001</dc:creator>
  <cp:lastModifiedBy>xiahq001</cp:lastModifiedBy>
  <cp:revision>152</cp:revision>
  <dcterms:created xsi:type="dcterms:W3CDTF">2020-04-24T03:05:00Z</dcterms:created>
  <dcterms:modified xsi:type="dcterms:W3CDTF">2020-04-24T03:09:38Z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2052-10.8.0.5603</vt:lpwstr>
  </property>
</Properties>
</file>

<file path=docProps/thumbnail.jpeg>
</file>